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7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8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8F0338-41BD-4D96-96E8-F76A606DDB9B}" type="datetimeFigureOut">
              <a:rPr lang="es-US" smtClean="0"/>
              <a:t>9/5/2020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F82B28-400A-4EF5-BC1A-15DE4D265E52}" type="slidenum">
              <a:rPr lang="es-US" smtClean="0"/>
              <a:t>‹Nº›</a:t>
            </a:fld>
            <a:endParaRPr 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CONFEDERACION MASONICA INTERAMERICANA</a:t>
            </a:r>
            <a:br>
              <a:rPr lang="es-UY" dirty="0"/>
            </a:br>
            <a:r>
              <a:rPr lang="es-US" dirty="0"/>
              <a:t/>
            </a:r>
            <a:br>
              <a:rPr lang="es-US" dirty="0"/>
            </a:br>
            <a:endParaRPr lang="es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Pasado – Presente - Futuro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164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Estructura II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Seis Asambleas Zonales</a:t>
            </a:r>
            <a:r>
              <a:rPr lang="es-AR" dirty="0"/>
              <a:t> </a:t>
            </a:r>
            <a:r>
              <a:rPr lang="es-AR" dirty="0" smtClean="0"/>
              <a:t>. Se reúnen una vez al año. Es donde realmente se lleva a cabo el trabajo masónico de la CMI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b="1" dirty="0"/>
              <a:t>Secretaría </a:t>
            </a:r>
            <a:r>
              <a:rPr lang="es-AR" b="1" dirty="0" smtClean="0"/>
              <a:t>Permanente</a:t>
            </a:r>
            <a:r>
              <a:rPr lang="es-AR" dirty="0" smtClean="0"/>
              <a:t>. Es el </a:t>
            </a:r>
            <a:r>
              <a:rPr lang="es-AR" dirty="0"/>
              <a:t>órgano ejecutivo por </a:t>
            </a:r>
            <a:r>
              <a:rPr lang="es-AR" dirty="0" smtClean="0"/>
              <a:t>excelencia. Se </a:t>
            </a:r>
            <a:r>
              <a:rPr lang="es-AR" dirty="0"/>
              <a:t>encuentra a cargo del Secretario </a:t>
            </a:r>
            <a:r>
              <a:rPr lang="es-AR" dirty="0" smtClean="0"/>
              <a:t>Ejecutivo, </a:t>
            </a:r>
            <a:r>
              <a:rPr lang="es-AR" dirty="0"/>
              <a:t>su equipo de asesores y </a:t>
            </a:r>
            <a:r>
              <a:rPr lang="es-AR" dirty="0" smtClean="0"/>
              <a:t>el Secretario Ejecutivo Adjunto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1307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288032"/>
          </a:xfrm>
        </p:spPr>
        <p:txBody>
          <a:bodyPr>
            <a:normAutofit fontScale="90000"/>
          </a:bodyPr>
          <a:lstStyle/>
          <a:p>
            <a:pPr lvl="0"/>
            <a:r>
              <a:rPr lang="es-UY" b="1" dirty="0"/>
              <a:t>¿Quiénes Somos?</a:t>
            </a:r>
            <a:r>
              <a:rPr lang="es-US" b="1" dirty="0"/>
              <a:t/>
            </a:r>
            <a:br>
              <a:rPr lang="es-US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 smtClean="0"/>
          </a:p>
          <a:p>
            <a:r>
              <a:rPr lang="es-UY" dirty="0" smtClean="0"/>
              <a:t>La </a:t>
            </a:r>
            <a:r>
              <a:rPr lang="es-UY" dirty="0"/>
              <a:t>CMI está conformada hoy por </a:t>
            </a:r>
            <a:r>
              <a:rPr lang="es-UY" dirty="0" smtClean="0"/>
              <a:t>82 </a:t>
            </a:r>
            <a:r>
              <a:rPr lang="es-UY" dirty="0"/>
              <a:t>Grandes Potencias de 25 países (21 de América y 4 de Europa), que abarcan un universo de masones superior a los </a:t>
            </a:r>
            <a:r>
              <a:rPr lang="es-UY" i="1" dirty="0" smtClean="0"/>
              <a:t>480.000 </a:t>
            </a:r>
            <a:r>
              <a:rPr lang="es-UY" i="1" dirty="0"/>
              <a:t>miembros</a:t>
            </a:r>
            <a:r>
              <a:rPr lang="es-UY" dirty="0"/>
              <a:t>. Está dividida en seis zonas diferentes.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0719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Zona I – México, Estados Unidos e </a:t>
            </a:r>
            <a:r>
              <a:rPr lang="es-UY" b="1" dirty="0" smtClean="0"/>
              <a:t>Italia. 108.000 miembros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b="1" dirty="0" smtClean="0"/>
              <a:t>México</a:t>
            </a:r>
          </a:p>
          <a:p>
            <a:r>
              <a:rPr lang="es-UY" dirty="0"/>
              <a:t>14 Grandes Logias Mexicanas que, </a:t>
            </a:r>
            <a:r>
              <a:rPr lang="es-UY" i="1" dirty="0" smtClean="0"/>
              <a:t>abarcarían </a:t>
            </a:r>
            <a:r>
              <a:rPr lang="es-UY" i="1" dirty="0"/>
              <a:t>más de </a:t>
            </a:r>
            <a:r>
              <a:rPr lang="es-UY" b="1" i="1" dirty="0"/>
              <a:t>30.000</a:t>
            </a:r>
            <a:r>
              <a:rPr lang="es-UY" i="1" dirty="0"/>
              <a:t> miembros</a:t>
            </a:r>
            <a:r>
              <a:rPr lang="es-UY" dirty="0"/>
              <a:t>, la mitad de los cuales pertenecen a la </a:t>
            </a:r>
            <a:r>
              <a:rPr lang="es-UY" i="1" dirty="0"/>
              <a:t>Gran Logia de Valle de México (263 Logias</a:t>
            </a:r>
            <a:r>
              <a:rPr lang="es-UY" i="1" dirty="0" smtClean="0"/>
              <a:t>)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b="1" dirty="0" smtClean="0"/>
              <a:t>Estados Unidos</a:t>
            </a:r>
          </a:p>
          <a:p>
            <a:r>
              <a:rPr lang="es-UY" dirty="0"/>
              <a:t>3 Grandes Logias: </a:t>
            </a:r>
            <a:r>
              <a:rPr lang="es-UY" i="1" dirty="0"/>
              <a:t>Distrito de Columbia, Nueva York y New Jersey</a:t>
            </a:r>
            <a:r>
              <a:rPr lang="es-UY" dirty="0"/>
              <a:t>. Entre las 3 cuentan con alrededor de </a:t>
            </a:r>
            <a:r>
              <a:rPr lang="es-UY" b="1" dirty="0"/>
              <a:t>55.000</a:t>
            </a:r>
            <a:r>
              <a:rPr lang="es-UY" dirty="0"/>
              <a:t> miembros, en total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b="1" dirty="0" smtClean="0"/>
              <a:t>Italia</a:t>
            </a:r>
          </a:p>
          <a:p>
            <a:r>
              <a:rPr lang="es-UY" dirty="0" smtClean="0"/>
              <a:t>En este año 2020 fue aceptado el </a:t>
            </a:r>
            <a:r>
              <a:rPr lang="es-UY" i="1" dirty="0" smtClean="0"/>
              <a:t>Gran Oriente de Italia </a:t>
            </a:r>
            <a:r>
              <a:rPr lang="es-UY" dirty="0" smtClean="0"/>
              <a:t>con </a:t>
            </a:r>
            <a:r>
              <a:rPr lang="es-UY" dirty="0"/>
              <a:t>861 Logias y unos </a:t>
            </a:r>
            <a:r>
              <a:rPr lang="es-UY" b="1" dirty="0"/>
              <a:t>23.000</a:t>
            </a:r>
            <a:r>
              <a:rPr lang="es-UY" dirty="0"/>
              <a:t> miembros</a:t>
            </a:r>
            <a:endParaRPr lang="es-US" dirty="0"/>
          </a:p>
          <a:p>
            <a:endParaRPr lang="es-UY" b="1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0276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Zona II </a:t>
            </a:r>
            <a:r>
              <a:rPr lang="es-UY" b="1" dirty="0" smtClean="0"/>
              <a:t>– Caribe. 67.000 miembros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85000" lnSpcReduction="20000"/>
          </a:bodyPr>
          <a:lstStyle/>
          <a:p>
            <a:r>
              <a:rPr lang="es-UY" b="1" i="1" dirty="0"/>
              <a:t>Cuba, República Dominicana, Haití y Puerto Rico</a:t>
            </a:r>
            <a:r>
              <a:rPr lang="es-UY" dirty="0"/>
              <a:t>, representadas cada una por una Gran Potencia unitaria. A estas se adiciona la </a:t>
            </a:r>
            <a:r>
              <a:rPr lang="es-UY" b="1" i="1" dirty="0"/>
              <a:t>Gran Logia Nacional Francesa</a:t>
            </a:r>
            <a:r>
              <a:rPr lang="es-UY" dirty="0"/>
              <a:t> como Potencia </a:t>
            </a:r>
            <a:r>
              <a:rPr lang="es-UY" dirty="0" err="1" smtClean="0"/>
              <a:t>extracontinental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/>
              <a:t>Las cuatro potencias caribeñas reúnen un universo de </a:t>
            </a:r>
            <a:r>
              <a:rPr lang="es-UY" b="1" i="1" dirty="0"/>
              <a:t>casi 40.000 masones</a:t>
            </a:r>
            <a:r>
              <a:rPr lang="es-UY" dirty="0"/>
              <a:t>, de los cuales </a:t>
            </a:r>
            <a:r>
              <a:rPr lang="es-UY" i="1" dirty="0"/>
              <a:t>más de 25.000</a:t>
            </a:r>
            <a:r>
              <a:rPr lang="es-UY" dirty="0"/>
              <a:t> están afiliados a la Gran Logia de </a:t>
            </a:r>
            <a:r>
              <a:rPr lang="es-UY" dirty="0" smtClean="0"/>
              <a:t>Cuba.</a:t>
            </a:r>
          </a:p>
          <a:p>
            <a:endParaRPr lang="es-UY" dirty="0" smtClean="0"/>
          </a:p>
          <a:p>
            <a:r>
              <a:rPr lang="es-UY" dirty="0"/>
              <a:t>Es evidente que existe una aguda desproporción entre ellas, influyendo para ello razones históricas, políticas y económicas (Más de 25.000 masones en Cuba y alrededor de 400 en República Dominicana).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39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Zona III </a:t>
            </a:r>
            <a:r>
              <a:rPr lang="es-UY" b="1" dirty="0" smtClean="0"/>
              <a:t>– Centroamérica. 2.000 miembros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i="1" dirty="0"/>
              <a:t>Costa Rica, El Salvador, Guatemala, Honduras, Nicaragua y </a:t>
            </a:r>
            <a:r>
              <a:rPr lang="es-UY" i="1" dirty="0" smtClean="0"/>
              <a:t>Panamá </a:t>
            </a:r>
            <a:r>
              <a:rPr lang="es-UY" dirty="0"/>
              <a:t>representadas por seis Grandes Potencias unitarias que en su conjunto abarcan un universo masónico de </a:t>
            </a:r>
            <a:r>
              <a:rPr lang="es-UY" b="1" dirty="0"/>
              <a:t>alrededor de 2.000</a:t>
            </a:r>
            <a:r>
              <a:rPr lang="es-UY" dirty="0"/>
              <a:t> </a:t>
            </a:r>
            <a:r>
              <a:rPr lang="es-UY" b="1" dirty="0"/>
              <a:t>masones</a:t>
            </a:r>
            <a:r>
              <a:rPr lang="es-UY" dirty="0" smtClean="0"/>
              <a:t>.</a:t>
            </a:r>
          </a:p>
          <a:p>
            <a:r>
              <a:rPr lang="es-UY" dirty="0"/>
              <a:t>Mantienen una relativa proporción de número entre ellas (entre </a:t>
            </a:r>
            <a:r>
              <a:rPr lang="es-UY" b="1" dirty="0"/>
              <a:t>150</a:t>
            </a:r>
            <a:r>
              <a:rPr lang="es-UY" dirty="0"/>
              <a:t> y </a:t>
            </a:r>
            <a:r>
              <a:rPr lang="es-UY" b="1" dirty="0"/>
              <a:t>600</a:t>
            </a:r>
            <a:r>
              <a:rPr lang="es-UY" dirty="0"/>
              <a:t> miembros por Potencia</a:t>
            </a:r>
            <a:r>
              <a:rPr lang="es-UY" dirty="0" smtClean="0"/>
              <a:t>).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686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003232" cy="845840"/>
          </a:xfrm>
        </p:spPr>
        <p:txBody>
          <a:bodyPr>
            <a:noAutofit/>
          </a:bodyPr>
          <a:lstStyle/>
          <a:p>
            <a:r>
              <a:rPr lang="es-UY" sz="3200" b="1" dirty="0"/>
              <a:t>Zona IV – Norte de </a:t>
            </a:r>
            <a:r>
              <a:rPr lang="es-UY" sz="3200" b="1" dirty="0" smtClean="0"/>
              <a:t>Sudamérica. 8.800 miembros. Venezuela, Colombia y Ecuador</a:t>
            </a:r>
            <a:endParaRPr lang="es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b="1" dirty="0" smtClean="0"/>
              <a:t>Venezuela</a:t>
            </a:r>
          </a:p>
          <a:p>
            <a:r>
              <a:rPr lang="es-UY" dirty="0" smtClean="0"/>
              <a:t>Es </a:t>
            </a:r>
            <a:r>
              <a:rPr lang="es-UY" dirty="0"/>
              <a:t>representada por una Gran Potencia </a:t>
            </a:r>
            <a:r>
              <a:rPr lang="es-UY" dirty="0" smtClean="0"/>
              <a:t>Unitaria. Fundada en 1824 tiene unos 5.000 miembros en 140 Logias</a:t>
            </a:r>
          </a:p>
          <a:p>
            <a:r>
              <a:rPr lang="es-UY" b="1" dirty="0" smtClean="0"/>
              <a:t>Colombia</a:t>
            </a:r>
          </a:p>
          <a:p>
            <a:r>
              <a:rPr lang="es-UY" dirty="0" smtClean="0"/>
              <a:t>7 </a:t>
            </a:r>
            <a:r>
              <a:rPr lang="es-UY" dirty="0"/>
              <a:t>Grandes Logias, con Sedes </a:t>
            </a:r>
            <a:r>
              <a:rPr lang="es-UY" dirty="0" smtClean="0"/>
              <a:t>en Barranquilla</a:t>
            </a:r>
            <a:r>
              <a:rPr lang="es-UY" dirty="0"/>
              <a:t>, Bogotá, Bucaramanga, Cali, </a:t>
            </a:r>
            <a:r>
              <a:rPr lang="es-UY" dirty="0" smtClean="0"/>
              <a:t>Cartagena, Santa Marta </a:t>
            </a:r>
            <a:r>
              <a:rPr lang="es-UY" dirty="0"/>
              <a:t>y </a:t>
            </a:r>
            <a:r>
              <a:rPr lang="es-UY" dirty="0" smtClean="0"/>
              <a:t>Cúcuta que </a:t>
            </a:r>
            <a:r>
              <a:rPr lang="es-UY" dirty="0"/>
              <a:t>se </a:t>
            </a:r>
            <a:r>
              <a:rPr lang="es-UY" dirty="0" smtClean="0"/>
              <a:t>nuclean </a:t>
            </a:r>
            <a:r>
              <a:rPr lang="es-UY" dirty="0"/>
              <a:t>en la </a:t>
            </a:r>
            <a:r>
              <a:rPr lang="es-UY" i="1" dirty="0"/>
              <a:t>Confederación Masónica Colombiana</a:t>
            </a:r>
            <a:r>
              <a:rPr lang="es-UY" dirty="0" smtClean="0"/>
              <a:t>. 2.500 miembros</a:t>
            </a:r>
          </a:p>
          <a:p>
            <a:r>
              <a:rPr lang="es-UY" b="1" dirty="0" smtClean="0"/>
              <a:t>Ecuador</a:t>
            </a:r>
          </a:p>
          <a:p>
            <a:r>
              <a:rPr lang="es-UY" dirty="0" smtClean="0"/>
              <a:t>2 Grandes Logias. Gran Logia de Ecuador con sede en Guayaquil (500 miembros) y Gran Logia Equinoccial con Sede en Quito (800 miembros)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4386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b="1" dirty="0"/>
              <a:t>Zona V – </a:t>
            </a:r>
            <a:r>
              <a:rPr lang="es-UY" b="1" dirty="0" smtClean="0"/>
              <a:t>Brasil 142.000 miembros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UY" dirty="0"/>
              <a:t>Ocho (8) Grandes Orientes Estaduales y Veintiséis (26) Grandes Logias Estaduales conforman la Zona V de la CMI y representan un total de </a:t>
            </a:r>
            <a:r>
              <a:rPr lang="es-UY" b="1" dirty="0" smtClean="0"/>
              <a:t>142.000 masones</a:t>
            </a:r>
            <a:r>
              <a:rPr lang="es-UY" dirty="0" smtClean="0"/>
              <a:t>.</a:t>
            </a:r>
          </a:p>
          <a:p>
            <a:r>
              <a:rPr lang="es-UY" i="1" dirty="0"/>
              <a:t>Confederación de la Masonería Simbólica del Brasil</a:t>
            </a:r>
            <a:r>
              <a:rPr lang="es-UY" dirty="0"/>
              <a:t> (CMSB</a:t>
            </a:r>
            <a:r>
              <a:rPr lang="es-UY" dirty="0" smtClean="0"/>
              <a:t>) nuclea a las Grandes Logias Estaduales</a:t>
            </a:r>
          </a:p>
          <a:p>
            <a:r>
              <a:rPr lang="es-UY" i="1" dirty="0"/>
              <a:t>Confederación Masónica de Brasil (COMAB</a:t>
            </a:r>
            <a:r>
              <a:rPr lang="es-UY" i="1" dirty="0" smtClean="0"/>
              <a:t>)</a:t>
            </a:r>
            <a:r>
              <a:rPr lang="es-UY" dirty="0" smtClean="0"/>
              <a:t>, nuclea a los Grandes Orientes Estaduales .</a:t>
            </a:r>
          </a:p>
          <a:p>
            <a:r>
              <a:rPr lang="es-UY" i="1" dirty="0" smtClean="0"/>
              <a:t>Gran Oriente de Brasil</a:t>
            </a:r>
            <a:r>
              <a:rPr lang="es-UY" dirty="0" smtClean="0"/>
              <a:t>, integra la zona VI y tiene un total de 108.000 miembros.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014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/>
              <a:t>Zona VI – Sur de Sudamérica, España y Portugal</a:t>
            </a:r>
            <a:r>
              <a:rPr lang="es-UY" b="1" dirty="0" smtClean="0"/>
              <a:t>. 150.000 miembros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9 son </a:t>
            </a:r>
            <a:r>
              <a:rPr lang="es-UY" dirty="0"/>
              <a:t>las naciones representadas en la Zona VI de la CMI. </a:t>
            </a:r>
            <a:r>
              <a:rPr lang="es-UY" dirty="0" smtClean="0"/>
              <a:t>7 de </a:t>
            </a:r>
            <a:r>
              <a:rPr lang="es-UY" dirty="0"/>
              <a:t>ellas del Cono Sur de América (Argentina, </a:t>
            </a:r>
            <a:r>
              <a:rPr lang="es-UY" dirty="0" smtClean="0"/>
              <a:t>GOB, </a:t>
            </a:r>
            <a:r>
              <a:rPr lang="es-UY" dirty="0"/>
              <a:t>Bolivia, Chile, Paraguay, Perú y Uruguay) y </a:t>
            </a:r>
            <a:r>
              <a:rPr lang="es-UY" dirty="0" smtClean="0"/>
              <a:t>2 de </a:t>
            </a:r>
            <a:r>
              <a:rPr lang="es-UY" dirty="0"/>
              <a:t>la Península Ibérica (España y Portugal). </a:t>
            </a:r>
            <a:endParaRPr lang="es-UY" dirty="0" smtClean="0"/>
          </a:p>
          <a:p>
            <a:r>
              <a:rPr lang="es-UY" dirty="0" smtClean="0"/>
              <a:t>El </a:t>
            </a:r>
            <a:r>
              <a:rPr lang="es-UY" dirty="0"/>
              <a:t>universo masónico comprendido en la zona asciende a </a:t>
            </a:r>
            <a:r>
              <a:rPr lang="es-UY" b="1" dirty="0"/>
              <a:t>150.000 miembros</a:t>
            </a:r>
            <a:r>
              <a:rPr lang="es-UY" dirty="0"/>
              <a:t>, contabilizando los 108.000 del Gran Oriente </a:t>
            </a:r>
            <a:r>
              <a:rPr lang="es-UY" dirty="0" smtClean="0"/>
              <a:t>del Brasil.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697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/>
              <a:t>Organización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Cada Zona elige en la Gran Asamblea Interamericana a una Gran Potencia para que actúe como Presidente de la Zona </a:t>
            </a:r>
            <a:r>
              <a:rPr lang="es-UY" dirty="0" smtClean="0"/>
              <a:t>y como </a:t>
            </a:r>
            <a:r>
              <a:rPr lang="es-UY" dirty="0"/>
              <a:t>uno de los Vicepresidentes del Consejo Ejecutivo. </a:t>
            </a:r>
            <a:endParaRPr lang="es-UY" dirty="0" smtClean="0"/>
          </a:p>
          <a:p>
            <a:r>
              <a:rPr lang="es-UY" dirty="0" smtClean="0"/>
              <a:t>Las </a:t>
            </a:r>
            <a:r>
              <a:rPr lang="es-UY" dirty="0"/>
              <a:t>Asambleas Zonales son anuales y van cambiando de Sede Organizadora cada año. </a:t>
            </a:r>
            <a:endParaRPr lang="es-UY" dirty="0" smtClean="0"/>
          </a:p>
          <a:p>
            <a:r>
              <a:rPr lang="es-UY" dirty="0" smtClean="0"/>
              <a:t>Aquí </a:t>
            </a:r>
            <a:r>
              <a:rPr lang="es-UY" dirty="0"/>
              <a:t>es donde verdaderamente se lleva a cabo el trabajo de la CMI.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62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Despliegue y Situación </a:t>
            </a:r>
            <a:r>
              <a:rPr lang="es-UY" dirty="0" smtClean="0"/>
              <a:t>Actual 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UY" dirty="0"/>
              <a:t>Existen </a:t>
            </a:r>
            <a:r>
              <a:rPr lang="es-UY" dirty="0" smtClean="0"/>
              <a:t>desproporciones </a:t>
            </a:r>
            <a:r>
              <a:rPr lang="es-UY" dirty="0"/>
              <a:t>objetivas entre los diferentes miembros de la Confederación.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Algunas </a:t>
            </a:r>
            <a:r>
              <a:rPr lang="es-UY" dirty="0"/>
              <a:t>Grandes Potencias están conformadas por pocos cientos de miembros, mientras que otras por decenas de miles.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En </a:t>
            </a:r>
            <a:r>
              <a:rPr lang="es-UY" dirty="0"/>
              <a:t>algunos países sólo existe una Gran Potencia Regular nacional, en otros varias Grandes Potencias, con territorios delimitados de acuerdo a los criterios particulares </a:t>
            </a:r>
            <a:r>
              <a:rPr lang="es-UY" dirty="0" smtClean="0"/>
              <a:t>adoptados.</a:t>
            </a:r>
          </a:p>
          <a:p>
            <a:endParaRPr lang="es-UY" dirty="0" smtClean="0"/>
          </a:p>
          <a:p>
            <a:r>
              <a:rPr lang="es-UY" dirty="0" smtClean="0"/>
              <a:t>Incluso </a:t>
            </a:r>
            <a:r>
              <a:rPr lang="es-UY" dirty="0"/>
              <a:t>existen situaciones de Potencias que comparten un mismo territorio específico, como las de Brasil. 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1439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El Origen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vocación </a:t>
            </a:r>
            <a:r>
              <a:rPr lang="es-AR" dirty="0" err="1"/>
              <a:t>interamericanista</a:t>
            </a:r>
            <a:r>
              <a:rPr lang="es-AR" dirty="0"/>
              <a:t> de las Grandes Potencias Masónicas Americanas y la conciencia de que era necesario encontrar formas de aglutinamiento en procura de objetivos comunes, se ha manifestado en nuestros países, desde hace ya un largo lapso.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8441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Despliegue y Situación Actual II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UY" dirty="0"/>
              <a:t>La estructuración de las zonas con </a:t>
            </a:r>
            <a:r>
              <a:rPr lang="es-UY" dirty="0" smtClean="0"/>
              <a:t>criterios </a:t>
            </a:r>
            <a:r>
              <a:rPr lang="es-UY" dirty="0"/>
              <a:t>básicamente </a:t>
            </a:r>
            <a:r>
              <a:rPr lang="es-UY" dirty="0" smtClean="0"/>
              <a:t>históricos </a:t>
            </a:r>
            <a:r>
              <a:rPr lang="es-UY" dirty="0"/>
              <a:t>y </a:t>
            </a:r>
            <a:r>
              <a:rPr lang="es-UY" dirty="0" smtClean="0"/>
              <a:t>geográficos </a:t>
            </a:r>
            <a:r>
              <a:rPr lang="es-UY" dirty="0"/>
              <a:t>conlleva </a:t>
            </a:r>
            <a:r>
              <a:rPr lang="es-UY" dirty="0" smtClean="0"/>
              <a:t>aspectos </a:t>
            </a:r>
            <a:r>
              <a:rPr lang="es-UY" dirty="0"/>
              <a:t>positivos y otros que no lo son tanto.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El </a:t>
            </a:r>
            <a:r>
              <a:rPr lang="es-UY" dirty="0"/>
              <a:t>compartir raíces históricas y geográficas comunes, ser parte de una misma cultura o al menos similar favorece, obviamente, el proceso de integración zonal o regional, ya que el lenguaje es común y la historia </a:t>
            </a:r>
            <a:r>
              <a:rPr lang="es-UY" dirty="0" smtClean="0"/>
              <a:t>compartida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Pero </a:t>
            </a:r>
            <a:r>
              <a:rPr lang="es-UY" dirty="0"/>
              <a:t>puede dificultar la ampliación de la perspectiva y el desarrollo de una visión más universal, aun en este mundo globalizado. 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7138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Despliegue y Situación Actual III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Y" dirty="0"/>
              <a:t>Las actividades en las Zonas </a:t>
            </a:r>
            <a:r>
              <a:rPr lang="es-UY" dirty="0" smtClean="0"/>
              <a:t>es </a:t>
            </a:r>
            <a:r>
              <a:rPr lang="es-UY" dirty="0"/>
              <a:t>donde el verdadero trabajo masónico se lleva a cabo, de acuerdo a las características y circunstancias de cada una de ellas.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Algunas </a:t>
            </a:r>
            <a:r>
              <a:rPr lang="es-UY" dirty="0"/>
              <a:t>son más homogéneas, otras más heterogéneas, pero todas o casi todas despliegan una importante actividad anual, de la cual participan –usualmente- las autoridades generales de la Confederación. </a:t>
            </a:r>
            <a:r>
              <a:rPr lang="es-UY" dirty="0" smtClean="0"/>
              <a:t> </a:t>
            </a:r>
          </a:p>
          <a:p>
            <a:endParaRPr lang="es-UY" dirty="0"/>
          </a:p>
          <a:p>
            <a:r>
              <a:rPr lang="es-UY" dirty="0" smtClean="0"/>
              <a:t>Presidencia</a:t>
            </a:r>
            <a:r>
              <a:rPr lang="es-UY" dirty="0" smtClean="0"/>
              <a:t>, Vice presidentes, Secretario Ejecutivo y Secretario Ejecutivo Adjunto.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6027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Visión Histórica I</a:t>
            </a:r>
            <a:r>
              <a:rPr lang="es-US" b="1" dirty="0"/>
              <a:t/>
            </a:r>
            <a:br>
              <a:rPr lang="es-US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La CMI es la organización internacional masónica activa, más antigua del </a:t>
            </a:r>
            <a:r>
              <a:rPr lang="es-UY" dirty="0" smtClean="0"/>
              <a:t>mundo (73 años).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Hoy </a:t>
            </a:r>
            <a:r>
              <a:rPr lang="es-UY" dirty="0"/>
              <a:t>se </a:t>
            </a:r>
            <a:r>
              <a:rPr lang="es-UY" dirty="0" smtClean="0"/>
              <a:t>constituyó </a:t>
            </a:r>
            <a:r>
              <a:rPr lang="es-UY" dirty="0"/>
              <a:t>en un punto de referencia para la masonería </a:t>
            </a:r>
            <a:r>
              <a:rPr lang="es-UY" dirty="0" smtClean="0"/>
              <a:t>mundial, por varias razones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404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Visión Histórica II</a:t>
            </a:r>
            <a:r>
              <a:rPr lang="es-US" b="1" dirty="0" smtClean="0"/>
              <a:t/>
            </a:r>
            <a:br>
              <a:rPr lang="es-US" b="1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Según el Historiador FERRER BENIMELLI (que no es masón) no es posible hablar de Masonería de manera unívoca</a:t>
            </a:r>
          </a:p>
          <a:p>
            <a:r>
              <a:rPr lang="es-UY" dirty="0" smtClean="0"/>
              <a:t>Hay al menos tres formas de Masonería diferentes</a:t>
            </a:r>
          </a:p>
          <a:p>
            <a:r>
              <a:rPr lang="es-UY" dirty="0" smtClean="0"/>
              <a:t>Masonería Regular. De origen anglosajón. Teísta</a:t>
            </a:r>
          </a:p>
          <a:p>
            <a:r>
              <a:rPr lang="es-UY" dirty="0" smtClean="0"/>
              <a:t>Masonería Irregular. De origen Francés. Agnóstica</a:t>
            </a:r>
          </a:p>
          <a:p>
            <a:r>
              <a:rPr lang="es-UY" dirty="0" smtClean="0"/>
              <a:t>Masonería Latino Americana. Regular. Deísta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568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Visión Histórica III - Oposiciones</a:t>
            </a:r>
            <a:r>
              <a:rPr lang="es-US" b="1" dirty="0" smtClean="0"/>
              <a:t/>
            </a:r>
            <a:br>
              <a:rPr lang="es-US" b="1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dirty="0" smtClean="0"/>
              <a:t>Hoy </a:t>
            </a:r>
            <a:r>
              <a:rPr lang="es-UY" dirty="0"/>
              <a:t>puede sostenerse que la CMI es una organización </a:t>
            </a:r>
            <a:r>
              <a:rPr lang="es-UY" dirty="0" smtClean="0"/>
              <a:t>establecida </a:t>
            </a:r>
            <a:r>
              <a:rPr lang="es-UY" dirty="0"/>
              <a:t>y reconocida </a:t>
            </a:r>
            <a:r>
              <a:rPr lang="es-UY" dirty="0" smtClean="0"/>
              <a:t>mundialmente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En </a:t>
            </a:r>
            <a:r>
              <a:rPr lang="es-UY" dirty="0"/>
              <a:t>los inicios, su conformación fue duramente cuestionada, básicamente por la Gran Logia Unida de Inglaterra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La </a:t>
            </a:r>
            <a:r>
              <a:rPr lang="es-UY" dirty="0"/>
              <a:t>Gran Logia de la Masonería del Uruguay era considerada como una Potencia Masónica regular, pero al influjo del carácter laico de </a:t>
            </a:r>
            <a:r>
              <a:rPr lang="es-UY" dirty="0" smtClean="0"/>
              <a:t>su sociedad </a:t>
            </a:r>
            <a:r>
              <a:rPr lang="es-UY" dirty="0"/>
              <a:t>y de la decidida postura anticlerical de muchos HH</a:t>
            </a:r>
            <a:r>
              <a:rPr lang="es-UY" dirty="0">
                <a:sym typeface="Symbol"/>
              </a:rPr>
              <a:t></a:t>
            </a:r>
            <a:r>
              <a:rPr lang="es-UY" dirty="0"/>
              <a:t>, había admitido el no uso de la Biblia en los trabajos masónicos </a:t>
            </a:r>
            <a:r>
              <a:rPr lang="es-UY" dirty="0" smtClean="0"/>
              <a:t>.</a:t>
            </a:r>
          </a:p>
          <a:p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2593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Visión Histórica IV - Oposiciones</a:t>
            </a:r>
            <a:r>
              <a:rPr lang="es-US" b="1" dirty="0" smtClean="0"/>
              <a:t/>
            </a:r>
            <a:br>
              <a:rPr lang="es-US" b="1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/>
              <a:t>La conformación de la CMI ocurrida el 14 de Abril de 1947 en Montevideo, recogía </a:t>
            </a:r>
            <a:r>
              <a:rPr lang="es-UY" dirty="0" smtClean="0"/>
              <a:t>las </a:t>
            </a:r>
            <a:r>
              <a:rPr lang="es-UY" dirty="0"/>
              <a:t>tesis uruguaya y la chilena, en cuanto a la noción del GADU, y en cuanto a cuáles eran las tres grandes luces de la </a:t>
            </a:r>
            <a:r>
              <a:rPr lang="es-UY" dirty="0" smtClean="0"/>
              <a:t>Masonería,.</a:t>
            </a:r>
          </a:p>
          <a:p>
            <a:r>
              <a:rPr lang="es-UY" dirty="0" smtClean="0"/>
              <a:t>Ello fue </a:t>
            </a:r>
            <a:r>
              <a:rPr lang="es-UY" dirty="0"/>
              <a:t>el disparador de la posterior determinación de la Gran Logia Unida de Inglaterra, que el 6 de Abril de 1950 resolvió decretar la ruptura de relaciones y manifestar su desconocimiento, respecto de la regularidad masónica de la Gran Logia de la Masonería del Uruguay.</a:t>
            </a:r>
            <a:endParaRPr lang="es-US" dirty="0"/>
          </a:p>
          <a:p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1729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/>
              <a:t>Visión Histórica </a:t>
            </a:r>
            <a:r>
              <a:rPr lang="es-UY" b="1" dirty="0" smtClean="0"/>
              <a:t>V </a:t>
            </a:r>
            <a:r>
              <a:rPr lang="es-UY" b="1" dirty="0"/>
              <a:t>- Oposiciones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Luego de haber declarado irregular a la Gran Logia del Uruguay, el Presidente del </a:t>
            </a:r>
            <a:r>
              <a:rPr lang="es-UY" dirty="0" err="1"/>
              <a:t>Board</a:t>
            </a:r>
            <a:r>
              <a:rPr lang="es-UY" dirty="0"/>
              <a:t> of General </a:t>
            </a:r>
            <a:r>
              <a:rPr lang="es-UY" dirty="0" err="1"/>
              <a:t>Purposes</a:t>
            </a:r>
            <a:r>
              <a:rPr lang="es-UY" dirty="0"/>
              <a:t> (</a:t>
            </a:r>
            <a:r>
              <a:rPr lang="es-UY" dirty="0" err="1"/>
              <a:t>Ernest</a:t>
            </a:r>
            <a:r>
              <a:rPr lang="es-UY" dirty="0"/>
              <a:t> Cooper) dirigió su mirada a la Gran Logia de Chile, invitando a comparecer en Londres al Gran Maestro de ese entonces, I.:H.: Orestes </a:t>
            </a:r>
            <a:r>
              <a:rPr lang="es-UY" dirty="0" err="1"/>
              <a:t>Frodden</a:t>
            </a:r>
            <a:r>
              <a:rPr lang="es-UY" dirty="0"/>
              <a:t> </a:t>
            </a:r>
            <a:r>
              <a:rPr lang="es-UY" dirty="0" err="1"/>
              <a:t>Lorenzen</a:t>
            </a:r>
            <a:r>
              <a:rPr lang="es-UY" dirty="0" smtClean="0"/>
              <a:t>.</a:t>
            </a:r>
          </a:p>
          <a:p>
            <a:endParaRPr lang="es-UY" dirty="0"/>
          </a:p>
          <a:p>
            <a:r>
              <a:rPr lang="es-UY" dirty="0"/>
              <a:t>La Audiencia se llevó a cabo a principios de 1951 y la conversación giró en torno a la definición del GADU como un Principio Superior e Ideal.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5224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/>
              <a:t>Visión Histórica </a:t>
            </a:r>
            <a:r>
              <a:rPr lang="es-UY" b="1" dirty="0" smtClean="0"/>
              <a:t>VI </a:t>
            </a:r>
            <a:r>
              <a:rPr lang="es-UY" b="1" dirty="0"/>
              <a:t>- Oposiciones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UY" dirty="0"/>
              <a:t>Como consecuencia de este encuentro la Gran Logia de Chile generó algunos cambios en sus </a:t>
            </a:r>
            <a:r>
              <a:rPr lang="es-UY" dirty="0" smtClean="0"/>
              <a:t>rituales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 smtClean="0"/>
              <a:t>Incluso </a:t>
            </a:r>
            <a:r>
              <a:rPr lang="es-UY" dirty="0"/>
              <a:t>promovió, en el seno de la CMI, durante la segunda Asamblea de la Confederación (México, 1952) sustituir la expresión “</a:t>
            </a:r>
            <a:r>
              <a:rPr lang="es-UY" i="1" dirty="0"/>
              <a:t>Reconocimiento de un Principio Superior e Ideal, generalmente designado bajo la denominación de Gran Arquitecto del Universo</a:t>
            </a:r>
            <a:r>
              <a:rPr lang="es-UY" dirty="0"/>
              <a:t>”, por el siguiente: “</a:t>
            </a:r>
            <a:r>
              <a:rPr lang="es-UY" i="1" dirty="0"/>
              <a:t>Creencia en el Gran Arquitecto del Universo</a:t>
            </a:r>
            <a:r>
              <a:rPr lang="es-UY" dirty="0" smtClean="0"/>
              <a:t>”.</a:t>
            </a:r>
          </a:p>
          <a:p>
            <a:endParaRPr lang="es-UY" dirty="0" smtClean="0"/>
          </a:p>
          <a:p>
            <a:r>
              <a:rPr lang="es-UY" dirty="0" smtClean="0"/>
              <a:t>En </a:t>
            </a:r>
            <a:r>
              <a:rPr lang="es-UY" dirty="0"/>
              <a:t>el párrafo que trata de las tres grandes luces, “Volumen de la Ley Sagrada o Moral, Escuadra y Compás”, se eliminó la palabra “Moral”.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8470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La Masonería en el Siglo XXI</a:t>
            </a:r>
            <a:r>
              <a:rPr lang="es-UY" dirty="0" smtClean="0"/>
              <a:t>. (1)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Actualmente </a:t>
            </a:r>
            <a:r>
              <a:rPr lang="es-UY" dirty="0"/>
              <a:t>la Masonería a nivel mundial está atravesando un período de crisis</a:t>
            </a:r>
            <a:r>
              <a:rPr lang="es-UY" dirty="0" smtClean="0"/>
              <a:t>.</a:t>
            </a:r>
          </a:p>
          <a:p>
            <a:r>
              <a:rPr lang="es-UY" dirty="0" smtClean="0"/>
              <a:t>En Estados Unidos había en 1960, 4.000.000 masones. Hoy no alcanzan a 1.000.000 con una media etaria de 75 años.</a:t>
            </a:r>
          </a:p>
          <a:p>
            <a:r>
              <a:rPr lang="es-UY" dirty="0" smtClean="0"/>
              <a:t>Algo similar ocurre en </a:t>
            </a:r>
            <a:r>
              <a:rPr lang="es-UY" dirty="0"/>
              <a:t>Gran Bretaña (550 mil a 350 mil), Canadá (250 mil a 80 mil) Australia, Alemania, </a:t>
            </a:r>
            <a:r>
              <a:rPr lang="es-UY" dirty="0" smtClean="0"/>
              <a:t>etc.</a:t>
            </a:r>
          </a:p>
          <a:p>
            <a:r>
              <a:rPr lang="es-UY" dirty="0" smtClean="0"/>
              <a:t>La </a:t>
            </a:r>
            <a:r>
              <a:rPr lang="es-UY" dirty="0"/>
              <a:t>CMI, en el mismo </a:t>
            </a:r>
            <a:r>
              <a:rPr lang="es-UY" dirty="0" smtClean="0"/>
              <a:t>lapso, ha </a:t>
            </a:r>
            <a:r>
              <a:rPr lang="es-UY" dirty="0"/>
              <a:t>aumentado su membresía, alcanzando actualmente a un número de aproximadamente 480.000 miembros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2523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La Masonería en el Siglo XXI</a:t>
            </a:r>
            <a:r>
              <a:rPr lang="es-UY" dirty="0" smtClean="0"/>
              <a:t>. (2)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Este </a:t>
            </a:r>
            <a:r>
              <a:rPr lang="es-UY" dirty="0"/>
              <a:t>fenómeno ha provocado un cambio de perspectiva de la GLUI respecto de la </a:t>
            </a:r>
            <a:r>
              <a:rPr lang="es-UY" dirty="0" smtClean="0"/>
              <a:t>CMI.</a:t>
            </a:r>
          </a:p>
          <a:p>
            <a:r>
              <a:rPr lang="es-UY" dirty="0" smtClean="0"/>
              <a:t>De </a:t>
            </a:r>
            <a:r>
              <a:rPr lang="es-UY" dirty="0"/>
              <a:t>ser franca opositora en los años 50-60, se transformó primero en observadora indirecta a través de las Grandes Logias Distritales de América a partir de los 90, para finalmente ser participante directa (como observadora) en la Asamblea de la Confederación llevada a cabo en Madrid en el año 2015.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6084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Antecedentes I</a:t>
            </a:r>
            <a:endParaRPr lang="es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b="1" u="sng" dirty="0" smtClean="0"/>
              <a:t>1898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/>
              <a:t>Masonería Argentina convocó a un Gran Congreso, al que invitó a las diversas Obediencias de América Latina con el fin de concretar una reunión a tales fines. 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La </a:t>
            </a:r>
            <a:r>
              <a:rPr lang="es-AR" dirty="0"/>
              <a:t>Asamblea, programada para Noviembre de ese año finalmente se </a:t>
            </a:r>
            <a:r>
              <a:rPr lang="es-AR" dirty="0" smtClean="0"/>
              <a:t>canceló, pero </a:t>
            </a:r>
            <a:r>
              <a:rPr lang="es-AR" dirty="0"/>
              <a:t>resulta importante de destacar que ya entonces (fines del Siglo XIX), circulaba la idea de formar algún organismo internacional que reuniera, a los masones americanos.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7031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91264" cy="1152128"/>
          </a:xfrm>
        </p:spPr>
        <p:txBody>
          <a:bodyPr>
            <a:normAutofit fontScale="90000"/>
          </a:bodyPr>
          <a:lstStyle/>
          <a:p>
            <a:pPr lvl="0"/>
            <a:r>
              <a:rPr lang="es-UY" b="1" dirty="0"/>
              <a:t>Visualizando el </a:t>
            </a:r>
            <a:r>
              <a:rPr lang="es-UY" b="1" dirty="0" smtClean="0"/>
              <a:t>futuro I.</a:t>
            </a:r>
            <a:r>
              <a:rPr lang="es-US" b="1" dirty="0"/>
              <a:t/>
            </a:r>
            <a:br>
              <a:rPr lang="es-US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UY" dirty="0"/>
              <a:t>La Confederación Masónica Interamericana se ha convertido en la organización masónica activa más antigua del </a:t>
            </a:r>
            <a:r>
              <a:rPr lang="es-UY" dirty="0" smtClean="0"/>
              <a:t>mundo.</a:t>
            </a:r>
          </a:p>
          <a:p>
            <a:r>
              <a:rPr lang="es-UY" dirty="0" smtClean="0"/>
              <a:t>Pero </a:t>
            </a:r>
            <a:r>
              <a:rPr lang="es-UY" dirty="0"/>
              <a:t>no ha logrado impedir que las conflictividades internas de sus miembros nacionales se extendieran al seno de la organización</a:t>
            </a:r>
            <a:r>
              <a:rPr lang="es-UY" dirty="0" smtClean="0"/>
              <a:t>.</a:t>
            </a:r>
          </a:p>
          <a:p>
            <a:r>
              <a:rPr lang="es-UY" dirty="0"/>
              <a:t>Por otro lado, se ha convertido en una confederación muy extensa y abarcativa de situaciones muy disímiles y desproporcionadas entre sí.</a:t>
            </a:r>
            <a:endParaRPr lang="es-US" dirty="0"/>
          </a:p>
          <a:p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87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Visualizando el futuro II.</a:t>
            </a:r>
            <a:r>
              <a:rPr lang="es-US" b="1" dirty="0" smtClean="0"/>
              <a:t/>
            </a:r>
            <a:br>
              <a:rPr lang="es-US" b="1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UY" dirty="0"/>
              <a:t>Como </a:t>
            </a:r>
            <a:r>
              <a:rPr lang="es-UY" dirty="0" smtClean="0"/>
              <a:t>decíamos </a:t>
            </a:r>
            <a:r>
              <a:rPr lang="es-UY" dirty="0"/>
              <a:t>el verdadero trabajo masónico se lleva a cabo en las Zonas, que han desarrollado estructuras destinadas a sostener y apoyar a las Grandes Potencias que las conforman, sobretodo en el ámbito de la Docencia </a:t>
            </a:r>
            <a:r>
              <a:rPr lang="es-UY" dirty="0" smtClean="0"/>
              <a:t>Masónica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r>
              <a:rPr lang="es-UY" dirty="0"/>
              <a:t>La pandemia </a:t>
            </a:r>
            <a:r>
              <a:rPr lang="es-UY" dirty="0" smtClean="0"/>
              <a:t>ha </a:t>
            </a:r>
            <a:r>
              <a:rPr lang="es-UY" dirty="0"/>
              <a:t>generado una detención total de nuestras actividades presenciales, en todas las Grandes Potencias del orbe.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De </a:t>
            </a:r>
            <a:r>
              <a:rPr lang="es-UY" dirty="0"/>
              <a:t>nuestra experiencia cotidiana han desaparecido nuestras tenidas, los ágapes tan importantes para desarrollar la fraternidad pero hemos ido descubriendo nuevas formas de “estar juntos”. 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712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Visualizando el futuro III.</a:t>
            </a:r>
            <a:r>
              <a:rPr lang="es-US" b="1" dirty="0" smtClean="0"/>
              <a:t/>
            </a:r>
            <a:br>
              <a:rPr lang="es-US" b="1" dirty="0" smtClean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UY" dirty="0"/>
              <a:t>Hace unos cuantos años atrás, el entonces Secretario Ejecutivo de la CMI, MRH Jorge Vallejos de Argentina, promovía la necesidad de generar encuentros virtuales. </a:t>
            </a:r>
            <a:endParaRPr lang="es-UY" dirty="0" smtClean="0"/>
          </a:p>
          <a:p>
            <a:endParaRPr lang="es-UY" dirty="0" smtClean="0"/>
          </a:p>
          <a:p>
            <a:r>
              <a:rPr lang="es-UY" dirty="0" smtClean="0"/>
              <a:t>En </a:t>
            </a:r>
            <a:r>
              <a:rPr lang="es-UY" dirty="0"/>
              <a:t>aquel tiempo ello no ocurrió, sin embargo en estos últimos dos meses esa forma de “compartir” se ha expandido, estableciendo una nueva realidad</a:t>
            </a:r>
            <a:r>
              <a:rPr lang="es-UY" dirty="0" smtClean="0"/>
              <a:t>.</a:t>
            </a:r>
          </a:p>
          <a:p>
            <a:r>
              <a:rPr lang="es-UY" dirty="0"/>
              <a:t>Esta experiencia que compartimos hoy era impensable hace solo tres meses. Hoy es nuestro cotidiano y podemos sostener que es algo que vino para quedarse. </a:t>
            </a:r>
            <a:endParaRPr lang="es-UY" dirty="0" smtClean="0"/>
          </a:p>
          <a:p>
            <a:endParaRPr lang="es-UY" dirty="0"/>
          </a:p>
          <a:p>
            <a:r>
              <a:rPr lang="es-UY" dirty="0" smtClean="0"/>
              <a:t>¿</a:t>
            </a:r>
            <a:r>
              <a:rPr lang="es-UY" dirty="0"/>
              <a:t>Cómo? Es algo que iremos descubriendo al recorrer el camino.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716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Antecedentes II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u="sng" dirty="0" smtClean="0"/>
              <a:t>1932</a:t>
            </a:r>
            <a:r>
              <a:rPr lang="es-AR" dirty="0" smtClean="0"/>
              <a:t> </a:t>
            </a:r>
            <a:endParaRPr lang="es-AR" dirty="0" smtClean="0"/>
          </a:p>
          <a:p>
            <a:endParaRPr lang="es-AR" dirty="0" smtClean="0"/>
          </a:p>
          <a:p>
            <a:pPr algn="just"/>
            <a:r>
              <a:rPr lang="es-AR" dirty="0" smtClean="0"/>
              <a:t>La </a:t>
            </a:r>
            <a:r>
              <a:rPr lang="es-AR" dirty="0"/>
              <a:t>Gran Logia de Chile efectúa </a:t>
            </a:r>
            <a:r>
              <a:rPr lang="es-AR" dirty="0" smtClean="0"/>
              <a:t>una convocatoria </a:t>
            </a:r>
            <a:r>
              <a:rPr lang="es-AR" dirty="0"/>
              <a:t>denominada: </a:t>
            </a:r>
            <a:r>
              <a:rPr lang="es-AR" i="1" dirty="0"/>
              <a:t>1ra. Conferencia de Jefes de la </a:t>
            </a:r>
            <a:r>
              <a:rPr lang="es-AR" i="1" dirty="0" err="1"/>
              <a:t>Franc</a:t>
            </a:r>
            <a:r>
              <a:rPr lang="es-AR" i="1" dirty="0"/>
              <a:t> Masonería Simbólica de América del Sud</a:t>
            </a:r>
            <a:r>
              <a:rPr lang="es-AR" dirty="0"/>
              <a:t>, que se lleva a cabo, en Santiago, pero con escasa concurrencia. 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4808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Década del 40</a:t>
            </a:r>
            <a:r>
              <a:rPr lang="es-US" dirty="0"/>
              <a:t/>
            </a:r>
            <a:br>
              <a:rPr lang="es-US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 smtClean="0"/>
              <a:t>1940</a:t>
            </a:r>
            <a:r>
              <a:rPr lang="es-AR" dirty="0" smtClean="0"/>
              <a:t> en Chile</a:t>
            </a:r>
          </a:p>
          <a:p>
            <a:r>
              <a:rPr lang="es-AR" b="1" dirty="0" smtClean="0"/>
              <a:t>1941</a:t>
            </a:r>
            <a:r>
              <a:rPr lang="es-AR" dirty="0" smtClean="0"/>
              <a:t> en México</a:t>
            </a:r>
            <a:r>
              <a:rPr lang="es-AR" dirty="0" smtClean="0"/>
              <a:t>. No </a:t>
            </a:r>
            <a:r>
              <a:rPr lang="es-AR" dirty="0"/>
              <a:t>fructifican, hasta que </a:t>
            </a:r>
            <a:endParaRPr lang="es-AR" dirty="0" smtClean="0"/>
          </a:p>
          <a:p>
            <a:r>
              <a:rPr lang="es-AR" b="1" dirty="0" smtClean="0"/>
              <a:t>1943</a:t>
            </a:r>
            <a:r>
              <a:rPr lang="es-AR" dirty="0" smtClean="0"/>
              <a:t> </a:t>
            </a:r>
            <a:r>
              <a:rPr lang="es-AR" dirty="0"/>
              <a:t>la Gran Logia </a:t>
            </a:r>
            <a:r>
              <a:rPr lang="es-AR" dirty="0" smtClean="0"/>
              <a:t>de la Masonería del </a:t>
            </a:r>
            <a:r>
              <a:rPr lang="es-AR" dirty="0"/>
              <a:t>Uruguay invita a las Grandes Logias de Argentina y Chile a continuar el </a:t>
            </a:r>
            <a:r>
              <a:rPr lang="es-AR" dirty="0" smtClean="0"/>
              <a:t>debate.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571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1947</a:t>
            </a:r>
            <a:r>
              <a:rPr lang="es-US" dirty="0"/>
              <a:t/>
            </a:r>
            <a:br>
              <a:rPr lang="es-US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De 1943 a 1947</a:t>
            </a:r>
          </a:p>
          <a:p>
            <a:r>
              <a:rPr lang="es-AR" dirty="0"/>
              <a:t>Se realizan reuniones en </a:t>
            </a:r>
            <a:r>
              <a:rPr lang="es-AR" dirty="0" smtClean="0"/>
              <a:t>Montevideo y Buenos </a:t>
            </a:r>
            <a:r>
              <a:rPr lang="es-AR" dirty="0"/>
              <a:t>Aires, que continúan con el esfuerzo de destacadas personalidades de las tres potencias en los años </a:t>
            </a:r>
            <a:r>
              <a:rPr lang="es-AR" dirty="0" smtClean="0"/>
              <a:t>siguientes.</a:t>
            </a:r>
          </a:p>
          <a:p>
            <a:r>
              <a:rPr lang="es-AR" dirty="0" smtClean="0"/>
              <a:t>Culmina </a:t>
            </a:r>
            <a:r>
              <a:rPr lang="es-AR" dirty="0"/>
              <a:t>con la convocatoria a una </a:t>
            </a:r>
            <a:r>
              <a:rPr lang="es-AR" b="1" dirty="0"/>
              <a:t>reunión intercontinental para el día de las Américas, 14 de Abril de 1947, en Montevideo</a:t>
            </a:r>
            <a:r>
              <a:rPr lang="es-AR" dirty="0"/>
              <a:t>.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4847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Fundación de la CMI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smtClean="0"/>
              <a:t>Asisten </a:t>
            </a:r>
            <a:r>
              <a:rPr lang="es-AR" dirty="0"/>
              <a:t>a la reunión delegaciones oficiales de 13 países pero que, por la particular distribución interna de Brasil y de México, implican la presencia de 39 Grandes Potencias (presencialmente o por representación</a:t>
            </a:r>
            <a:r>
              <a:rPr lang="es-AR" dirty="0" smtClean="0"/>
              <a:t>).</a:t>
            </a:r>
          </a:p>
          <a:p>
            <a:endParaRPr lang="es-AR" dirty="0" smtClean="0"/>
          </a:p>
          <a:p>
            <a:r>
              <a:rPr lang="es-AR" dirty="0" smtClean="0"/>
              <a:t>Se </a:t>
            </a:r>
            <a:r>
              <a:rPr lang="es-AR" dirty="0"/>
              <a:t>decide por el voto unánime de los presentes declarar fundada la </a:t>
            </a:r>
            <a:r>
              <a:rPr lang="es-AR" b="1" u="sng" dirty="0"/>
              <a:t>“Confederación Masónica Interamericana – C.M.I</a:t>
            </a:r>
            <a:r>
              <a:rPr lang="es-AR" b="1" u="sng" dirty="0" smtClean="0"/>
              <a:t>.”.</a:t>
            </a:r>
          </a:p>
          <a:p>
            <a:endParaRPr lang="es-AR" b="1" u="sng" dirty="0" smtClean="0"/>
          </a:p>
          <a:p>
            <a:r>
              <a:rPr lang="es-AR" dirty="0" smtClean="0"/>
              <a:t>Redactándose </a:t>
            </a:r>
            <a:r>
              <a:rPr lang="es-AR" dirty="0"/>
              <a:t>posteriormente un preámbulo, ideales y principios generales para la estructura de la Francmasonería universal, postulados para la organización nacional e </a:t>
            </a:r>
            <a:r>
              <a:rPr lang="es-AR" dirty="0" err="1"/>
              <a:t>interpotencial</a:t>
            </a:r>
            <a:r>
              <a:rPr lang="es-AR" dirty="0"/>
              <a:t> de la Acción Masónica y finalmente sus Estatutos, todo lo cual se irá actualizando en las sucesivas Asambleas Trianuales (XXIV hasta el momento).</a:t>
            </a:r>
            <a:endParaRPr lang="es-US" dirty="0"/>
          </a:p>
          <a:p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521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pPr lvl="0"/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Objetivos</a:t>
            </a:r>
            <a:r>
              <a:rPr lang="es-UY" b="1" dirty="0"/>
              <a:t>.</a:t>
            </a:r>
            <a:r>
              <a:rPr lang="es-US" b="1" dirty="0"/>
              <a:t/>
            </a:r>
            <a:br>
              <a:rPr lang="es-US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AR" dirty="0"/>
              <a:t>Promover la unidad y colaboración entre las Grandes Potencias Confederadas</a:t>
            </a:r>
            <a:r>
              <a:rPr lang="es-AR" dirty="0" smtClean="0"/>
              <a:t>.</a:t>
            </a:r>
          </a:p>
          <a:p>
            <a:pPr lvl="0"/>
            <a:endParaRPr lang="es-US" dirty="0"/>
          </a:p>
          <a:p>
            <a:pPr lvl="0"/>
            <a:r>
              <a:rPr lang="es-AR" dirty="0"/>
              <a:t>Coordinar la Acción Masónica en torno los problemas comunes</a:t>
            </a:r>
            <a:r>
              <a:rPr lang="es-AR" dirty="0" smtClean="0"/>
              <a:t>.</a:t>
            </a:r>
          </a:p>
          <a:p>
            <a:pPr lvl="0"/>
            <a:endParaRPr lang="es-US" dirty="0"/>
          </a:p>
          <a:p>
            <a:pPr lvl="0"/>
            <a:r>
              <a:rPr lang="es-AR" dirty="0"/>
              <a:t>Contribuir a los esfuerzos nacionales e internacionales en pro de la defensa de la libertad, de los derechos humanos, de la justicia, de la verdad, del mantenimiento de la paz, de la solidaridad y la más sincera colaboración entre los pueblos de América y el resto del mundo</a:t>
            </a:r>
            <a:r>
              <a:rPr lang="es-AR" dirty="0" smtClean="0"/>
              <a:t>.</a:t>
            </a:r>
          </a:p>
          <a:p>
            <a:pPr lvl="0"/>
            <a:endParaRPr lang="es-US" dirty="0"/>
          </a:p>
          <a:p>
            <a:pPr lvl="0"/>
            <a:r>
              <a:rPr lang="es-AR" dirty="0" smtClean="0"/>
              <a:t>Sentar </a:t>
            </a:r>
            <a:r>
              <a:rPr lang="es-AR" dirty="0"/>
              <a:t>las bases para establecer, fortalecer y consolidar una Educación y Docencia Masónicas</a:t>
            </a:r>
            <a:endParaRPr lang="es-U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212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Estructura I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b="1" dirty="0"/>
              <a:t>Gran Asamblea Masónica </a:t>
            </a:r>
            <a:r>
              <a:rPr lang="es-AR" b="1" dirty="0" smtClean="0"/>
              <a:t>Interamericana. </a:t>
            </a:r>
            <a:r>
              <a:rPr lang="es-AR" dirty="0"/>
              <a:t>Ó</a:t>
            </a:r>
            <a:r>
              <a:rPr lang="es-AR" dirty="0" smtClean="0"/>
              <a:t>rgano </a:t>
            </a:r>
            <a:r>
              <a:rPr lang="es-AR" dirty="0"/>
              <a:t>máximo y </a:t>
            </a:r>
            <a:r>
              <a:rPr lang="es-AR" dirty="0" smtClean="0"/>
              <a:t>soberano. Se reúne cada 3 años en forma ordinaria y extraordinariamente cuando así se determine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r>
              <a:rPr lang="es-AR" b="1" dirty="0"/>
              <a:t>Consejo </a:t>
            </a:r>
            <a:r>
              <a:rPr lang="es-AR" b="1" dirty="0" smtClean="0"/>
              <a:t>Ejecutivo. </a:t>
            </a:r>
            <a:r>
              <a:rPr lang="es-AR" dirty="0"/>
              <a:t>Durante el lapso que media entre las sesiones ordinarias de las Grandes </a:t>
            </a:r>
            <a:r>
              <a:rPr lang="es-AR" dirty="0" smtClean="0"/>
              <a:t>Asambleas, dirige la Confederación éste órgano conformado por una Gran Potencia que lo preside, seis </a:t>
            </a:r>
            <a:r>
              <a:rPr lang="es-AR" dirty="0"/>
              <a:t>(6) Vice Presidentes y el Secretario </a:t>
            </a:r>
            <a:r>
              <a:rPr lang="es-AR" dirty="0" smtClean="0"/>
              <a:t>Ejecutivo. Al menos se reúne una vez al año.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6855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221</TotalTime>
  <Words>2337</Words>
  <Application>Microsoft Office PowerPoint</Application>
  <PresentationFormat>Presentación en pantalla (4:3)</PresentationFormat>
  <Paragraphs>158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Urbano</vt:lpstr>
      <vt:lpstr>CONFEDERACION MASONICA INTERAMERICANA  </vt:lpstr>
      <vt:lpstr>El Origen</vt:lpstr>
      <vt:lpstr>Antecedentes I</vt:lpstr>
      <vt:lpstr>Antecedentes II</vt:lpstr>
      <vt:lpstr>Década del 40 </vt:lpstr>
      <vt:lpstr>1947 </vt:lpstr>
      <vt:lpstr>Fundación de la CMI</vt:lpstr>
      <vt:lpstr> Objetivos. </vt:lpstr>
      <vt:lpstr>Estructura I</vt:lpstr>
      <vt:lpstr>Estructura II</vt:lpstr>
      <vt:lpstr>¿Quiénes Somos? </vt:lpstr>
      <vt:lpstr>Zona I – México, Estados Unidos e Italia. 108.000 miembros</vt:lpstr>
      <vt:lpstr>Zona II – Caribe. 67.000 miembros</vt:lpstr>
      <vt:lpstr>Zona III – Centroamérica. 2.000 miembros</vt:lpstr>
      <vt:lpstr>Zona IV – Norte de Sudamérica. 8.800 miembros. Venezuela, Colombia y Ecuador</vt:lpstr>
      <vt:lpstr>Zona V – Brasil 142.000 miembros</vt:lpstr>
      <vt:lpstr>Zona VI – Sur de Sudamérica, España y Portugal. 150.000 miembros</vt:lpstr>
      <vt:lpstr>Organización</vt:lpstr>
      <vt:lpstr>Despliegue y Situación Actual I</vt:lpstr>
      <vt:lpstr>Despliegue y Situación Actual II</vt:lpstr>
      <vt:lpstr>Despliegue y Situación Actual III</vt:lpstr>
      <vt:lpstr> Visión Histórica I </vt:lpstr>
      <vt:lpstr> Visión Histórica II </vt:lpstr>
      <vt:lpstr> Visión Histórica III - Oposiciones </vt:lpstr>
      <vt:lpstr> Visión Histórica IV - Oposiciones </vt:lpstr>
      <vt:lpstr>Visión Histórica V - Oposiciones</vt:lpstr>
      <vt:lpstr>Visión Histórica VI - Oposiciones</vt:lpstr>
      <vt:lpstr>La Masonería en el Siglo XXI. (1)</vt:lpstr>
      <vt:lpstr>La Masonería en el Siglo XXI. (2)</vt:lpstr>
      <vt:lpstr>Visualizando el futuro I. </vt:lpstr>
      <vt:lpstr> Visualizando el futuro II. </vt:lpstr>
      <vt:lpstr> Visualizando el futuro 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CONFEDERACION MASONICA INTERAMERICANA</dc:title>
  <dc:creator>ofm</dc:creator>
  <cp:lastModifiedBy>ofm</cp:lastModifiedBy>
  <cp:revision>23</cp:revision>
  <dcterms:created xsi:type="dcterms:W3CDTF">2020-05-09T10:42:59Z</dcterms:created>
  <dcterms:modified xsi:type="dcterms:W3CDTF">2020-05-09T14:34:01Z</dcterms:modified>
</cp:coreProperties>
</file>